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77" r:id="rId3"/>
    <p:sldId id="364" r:id="rId5"/>
    <p:sldId id="347" r:id="rId6"/>
    <p:sldId id="269" r:id="rId7"/>
    <p:sldId id="339" r:id="rId8"/>
    <p:sldId id="365" r:id="rId9"/>
    <p:sldId id="337" r:id="rId10"/>
    <p:sldId id="366" r:id="rId11"/>
    <p:sldId id="361" r:id="rId12"/>
    <p:sldId id="363" r:id="rId13"/>
    <p:sldId id="356" r:id="rId14"/>
    <p:sldId id="357" r:id="rId15"/>
    <p:sldId id="346" r:id="rId16"/>
    <p:sldId id="358" r:id="rId17"/>
    <p:sldId id="348" r:id="rId18"/>
    <p:sldId id="278" r:id="rId19"/>
  </p:sldIdLst>
  <p:sldSz cx="9144000" cy="6858000" type="screen4x3"/>
  <p:notesSz cx="6741795" cy="987234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EC4486-27F8-40E4-8E12-96D8CE1B8BB2}">
          <p14:sldIdLst>
            <p14:sldId id="277"/>
          </p14:sldIdLst>
        </p14:section>
        <p14:section name="Раздел без заголовка" id="{8EA8ACEC-C865-42FA-959A-66CA0F8E301A}">
          <p14:sldIdLst>
            <p14:sldId id="364"/>
            <p14:sldId id="347"/>
            <p14:sldId id="269"/>
            <p14:sldId id="339"/>
            <p14:sldId id="365"/>
            <p14:sldId id="337"/>
            <p14:sldId id="366"/>
            <p14:sldId id="361"/>
            <p14:sldId id="363"/>
            <p14:sldId id="356"/>
            <p14:sldId id="357"/>
            <p14:sldId id="346"/>
            <p14:sldId id="358"/>
            <p14:sldId id="348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CECFF"/>
    <a:srgbClr val="CC00CC"/>
    <a:srgbClr val="006600"/>
    <a:srgbClr val="0000FF"/>
    <a:srgbClr val="0033CC"/>
    <a:srgbClr val="CCFF33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0961" autoAdjust="0"/>
  </p:normalViewPr>
  <p:slideViewPr>
    <p:cSldViewPr>
      <p:cViewPr>
        <p:scale>
          <a:sx n="90" d="100"/>
          <a:sy n="90" d="100"/>
        </p:scale>
        <p:origin x="-220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2026 ГОД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1 187 967,4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228600641595378"/>
          <c:y val="0.11757952820057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1010585.7</c:v>
                </c:pt>
                <c:pt idx="1">
                  <c:v>92039.6</c:v>
                </c:pt>
                <c:pt idx="2">
                  <c:v>31270.7</c:v>
                </c:pt>
                <c:pt idx="3">
                  <c:v>20200</c:v>
                </c:pt>
                <c:pt idx="4">
                  <c:v>33871.4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plotVisOnly val="1"/>
    <c:dispBlanksAs val="gap"/>
    <c:showDLblsOverMax val="0"/>
    <c:extLst>
      <c:ext uri="{0b15fc19-7d7d-44ad-8c2d-2c3a37ce22c3}">
        <chartProps xmlns="https://web.wps.cn/et/2018/main" chartId="{6109af22-2e90-46b5-9c48-05fb9812b530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2028 год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302329292017199"/>
          <c:y val="0.11971228786027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7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Lbls>
            <c:dLbl>
              <c:idx val="1"/>
              <c:layout>
                <c:manualLayout>
                  <c:x val="0.29443374216282"/>
                  <c:y val="-0.07799450854666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 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0.963</c:v>
                </c:pt>
                <c:pt idx="1">
                  <c:v>0.037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>
      <c:ext uri="{0b15fc19-7d7d-44ad-8c2d-2c3a37ce22c3}">
        <chartProps xmlns="https://web.wps.cn/et/2018/main" chartId="{047e1c05-506c-4543-b40c-2d5d60dbd8a8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2027 ГОД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1 148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579,1 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251819589490057"/>
          <c:y val="0.111047332189428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Pt>
            <c:idx val="2"/>
            <c:bubble3D val="0"/>
            <c:spPr>
              <a:solidFill>
                <a:srgbClr val="006600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991640.68</c:v>
                </c:pt>
                <c:pt idx="1">
                  <c:v>97466.8</c:v>
                </c:pt>
                <c:pt idx="2">
                  <c:v>31270.7</c:v>
                </c:pt>
                <c:pt idx="3" c:formatCode="General">
                  <c:v>20402</c:v>
                </c:pt>
                <c:pt idx="4" c:formatCode="General">
                  <c:v>7798.9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plotVisOnly val="1"/>
    <c:dispBlanksAs val="gap"/>
    <c:showDLblsOverMax val="0"/>
    <c:extLst>
      <c:ext uri="{0b15fc19-7d7d-44ad-8c2d-2c3a37ce22c3}">
        <chartProps xmlns="https://web.wps.cn/et/2018/main" chartId="{b20c5b05-1442-41c4-a404-bab36d1a9ca2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2028 ГОД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1 304 558,1 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endParaRPr lang="ru-RU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29914835851572"/>
          <c:y val="0.111047332189428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1141262.1</c:v>
                </c:pt>
                <c:pt idx="1">
                  <c:v>103391.2</c:v>
                </c:pt>
                <c:pt idx="2">
                  <c:v>31270.7</c:v>
                </c:pt>
                <c:pt idx="3">
                  <c:v>20606</c:v>
                </c:pt>
                <c:pt idx="4">
                  <c:v>8028.2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plotVisOnly val="1"/>
    <c:dispBlanksAs val="gap"/>
    <c:showDLblsOverMax val="0"/>
    <c:extLst>
      <c:ext uri="{0b15fc19-7d7d-44ad-8c2d-2c3a37ce22c3}">
        <chartProps xmlns="https://web.wps.cn/et/2018/main" chartId="{432f687e-4cd8-45d3-9109-c09cfc40d2f1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965831615243104"/>
          <c:y val="0.113220009983241"/>
          <c:w val="0.713820036417682"/>
          <c:h val="0.7830786798336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388738946361332"/>
                  <c:y val="0.007183882962937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88737798646799"/>
                  <c:y val="0.0046190417997823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2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869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12305382046623"/>
                  <c:y val="0.00192654050499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87121.6</c:v>
                </c:pt>
                <c:pt idx="1">
                  <c:v>135666.7</c:v>
                </c:pt>
                <c:pt idx="2">
                  <c:v>207558.6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54135966569506"/>
                  <c:y val="-1.8035514091507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892070603476"/>
                  <c:y val="-0.00458102057924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2 034 414,4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1055093742128"/>
                  <c:y val="-0.006909585803597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2283756.4</c:v>
                </c:pt>
                <c:pt idx="1">
                  <c:v>2280875.5</c:v>
                </c:pt>
                <c:pt idx="2">
                  <c:v>2186059.1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C00CC"/>
            </a:solidFill>
          </c:spPr>
          <c:invertIfNegative val="0"/>
          <c:dLbls>
            <c:dLbl>
              <c:idx val="0"/>
              <c:layout>
                <c:manualLayout>
                  <c:x val="0.0351585834322934"/>
                  <c:y val="-0.02433405667768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55639596602972"/>
                  <c:y val="-0.016364884421211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185 740,6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33859620713232"/>
                  <c:y val="-0.0212393428147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2028 год</c:v>
                </c:pt>
                <c:pt idx="1">
                  <c:v>2027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3476.8</c:v>
                </c:pt>
                <c:pt idx="1">
                  <c:v>3476.8</c:v>
                </c:pt>
                <c:pt idx="2">
                  <c:v>3476.8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9936"/>
        <c:axId val="53881472"/>
      </c:barChart>
      <c:catAx>
        <c:axId val="538799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rgbClr val="00B0F0"/>
          </a:solidFill>
        </c:spPr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</a:p>
        </c:txPr>
        <c:crossAx val="53881472"/>
        <c:crosses val="autoZero"/>
        <c:auto val="1"/>
        <c:lblAlgn val="ctr"/>
        <c:lblOffset val="100"/>
        <c:noMultiLvlLbl val="0"/>
      </c:catAx>
      <c:valAx>
        <c:axId val="5388147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3879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rgbClr val="CCECFF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rgbClr val="CCECFF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rgbClr val="CCECFF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76973948774695"/>
          <c:y val="0.37548876243188"/>
          <c:w val="0.213915353197308"/>
          <c:h val="0.50970996007658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rgbClr val="CCECFF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e9bfb1b-696e-4520-92f7-cd147906b220}"/>
      </c:ext>
    </c:extLst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0184762079575699"/>
          <c:w val="0.981151373341893"/>
          <c:h val="0.852639612812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0.0538075807019559"/>
                  <c:y val="-0.0322929690128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97862007799509"/>
                  <c:y val="0.0223566708550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04625851364914"/>
                  <c:y val="-0.007452223618346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по отлову и содержанию животных без владельцев</c:v>
                </c:pt>
                <c:pt idx="1">
                  <c:v>Дорожное хозяйство</c:v>
                </c:pt>
                <c:pt idx="2">
                  <c:v>Расходы на обеспечение деятельности  муниципального учреждения «Центр территориального планирования и градостроительной деятельности»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1718.4</c:v>
                </c:pt>
                <c:pt idx="1" c:formatCode="#,##0.00">
                  <c:v>31270.7</c:v>
                </c:pt>
                <c:pt idx="2" c:formatCode="#,##0.00">
                  <c:v>7689.9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3451895175489"/>
                  <c:y val="-0.0322929690128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448396505849633"/>
                  <c:y val="-0.01987259631558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298931003899755"/>
                  <c:y val="-0.04719741624952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по отлову и содержанию животных без владельцев</c:v>
                </c:pt>
                <c:pt idx="1">
                  <c:v>Дорожное хозяйство</c:v>
                </c:pt>
                <c:pt idx="2">
                  <c:v>Расходы на обеспечение деятельности  муниципального учреждения «Центр территориального планирования и градостроительной деятельности»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1718.4</c:v>
                </c:pt>
                <c:pt idx="1" c:formatCode="#,##0.00">
                  <c:v>31270.7</c:v>
                </c:pt>
                <c:pt idx="2" c:formatCode="#,##0.00">
                  <c:v>7987.8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dLbl>
              <c:idx val="0"/>
              <c:layout>
                <c:manualLayout>
                  <c:x val="0.026903790350978"/>
                  <c:y val="-0.03229336020567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829709866007889"/>
                  <c:y val="-0.0074092645765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08182706629584"/>
                  <c:y val="-0.04719741624952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по отлову и содержанию животных без владельцев</c:v>
                </c:pt>
                <c:pt idx="1">
                  <c:v>Дорожное хозяйство</c:v>
                </c:pt>
                <c:pt idx="2">
                  <c:v>Расходы на обеспечение деятельности  муниципального учреждения «Центр территориального планирования и градостроительной деятельности»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1718.4</c:v>
                </c:pt>
                <c:pt idx="1" c:formatCode="#,##0.00">
                  <c:v>31270.7</c:v>
                </c:pt>
                <c:pt idx="2" c:formatCode="#,##0.00">
                  <c:v>8290.7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54368"/>
        <c:axId val="54155904"/>
      </c:barChart>
      <c:catAx>
        <c:axId val="5415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4155904"/>
        <c:crosses val="autoZero"/>
        <c:auto val="1"/>
        <c:lblAlgn val="ctr"/>
        <c:lblOffset val="100"/>
        <c:noMultiLvlLbl val="0"/>
      </c:catAx>
      <c:valAx>
        <c:axId val="54155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41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0275506578241"/>
          <c:y val="0.523943193107368"/>
          <c:w val="0.105351701050664"/>
          <c:h val="0.28440338352099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rgbClr val="0033CC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990b763-2cb8-4444-838e-2e17e5a628d1}"/>
      </c:ext>
    </c:extLst>
  </c:chart>
  <c:txPr>
    <a:bodyPr/>
    <a:lstStyle/>
    <a:p>
      <a:pPr>
        <a:defRPr lang="ru-RU" sz="1800"/>
      </a:pPr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rgbClr val="CCECFF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67788207238296"/>
                  <c:y val="0.059614059398805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0033CC"/>
                        </a:solidFill>
                      </a:rPr>
                      <a:t>1 989 </a:t>
                    </a:r>
                    <a:r>
                      <a:rPr lang="ru-RU" sz="1400" b="1" dirty="0" smtClean="0">
                        <a:solidFill>
                          <a:srgbClr val="0033CC"/>
                        </a:solidFill>
                      </a:rPr>
                      <a:t> </a:t>
                    </a:r>
                    <a:r>
                      <a:rPr lang="en-US" sz="1400" b="1" dirty="0" smtClean="0">
                        <a:solidFill>
                          <a:srgbClr val="0033CC"/>
                        </a:solidFill>
                      </a:rPr>
                      <a:t>092,20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55134380031379"/>
                  <c:y val="0.027650063500592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0033CC"/>
                        </a:solidFill>
                      </a:rPr>
                      <a:t>516 357,90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Другие вопросы в области образования</c:v>
                </c:pt>
                <c:pt idx="4">
                  <c:v>Молодёжная политика</c:v>
                </c:pt>
                <c:pt idx="5">
                  <c:v>Профессиональная подготовка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1989092.2</c:v>
                </c:pt>
                <c:pt idx="1">
                  <c:v>516357.9</c:v>
                </c:pt>
                <c:pt idx="2">
                  <c:v>86585.1</c:v>
                </c:pt>
                <c:pt idx="3">
                  <c:v>8356.5</c:v>
                </c:pt>
                <c:pt idx="4">
                  <c:v>1100</c:v>
                </c:pt>
                <c:pt idx="5">
                  <c:v>431.1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/>
      <c:overlay val="0"/>
      <c:spPr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37d279d-979c-4a30-aaed-3df381ce8979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0.00925925925925926"/>
                  <c:y val="-0.0082675755267257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0033CC"/>
                        </a:solidFill>
                      </a:rPr>
                      <a:t>121 153,2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771604938271605"/>
                  <c:y val="-0.0025786048083061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33CC"/>
                        </a:solidFill>
                      </a:rPr>
                      <a:t>1 327 </a:t>
                    </a:r>
                    <a:r>
                      <a:rPr lang="en-US" dirty="0" smtClean="0">
                        <a:solidFill>
                          <a:srgbClr val="0033CC"/>
                        </a:solidFill>
                      </a:rPr>
                      <a:t>222,0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 Российской Федерации</c:v>
                </c:pt>
                <c:pt idx="1">
                  <c:v>Бюджет Республики Крым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270876.1</c:v>
                </c:pt>
                <c:pt idx="1">
                  <c:v>1705401.2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.0138888888888889"/>
                  <c:y val="-0.013348239158083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0033CC"/>
                        </a:solidFill>
                      </a:rPr>
                      <a:t>117 579,7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03115582774375"/>
                  <c:y val="-0.012133858421195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33CC"/>
                        </a:solidFill>
                      </a:rPr>
                      <a:t>1 </a:t>
                    </a:r>
                    <a:r>
                      <a:rPr lang="en-US" dirty="0" smtClean="0">
                        <a:solidFill>
                          <a:srgbClr val="0033CC"/>
                        </a:solidFill>
                      </a:rPr>
                      <a:t>356 474,2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 Российской Федерации</c:v>
                </c:pt>
                <c:pt idx="1">
                  <c:v>Бюджет Республики Крым 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221129.9</c:v>
                </c:pt>
                <c:pt idx="1">
                  <c:v>1799172.7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0.0108024691358025"/>
                  <c:y val="-0.0072040533231109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0033CC"/>
                        </a:solidFill>
                      </a:rPr>
                      <a:t>121 551,5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23456790123458"/>
                  <c:y val="-0.01964226832758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0" i="0" u="none" strike="noStrike" kern="1200" baseline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33CC"/>
                        </a:solidFill>
                      </a:rPr>
                      <a:t>1 376 </a:t>
                    </a:r>
                    <a:r>
                      <a:rPr lang="en-US" dirty="0" smtClean="0">
                        <a:solidFill>
                          <a:srgbClr val="0033CC"/>
                        </a:solidFill>
                      </a:rPr>
                      <a:t>649,7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 Российской Федерации</c:v>
                </c:pt>
                <c:pt idx="1">
                  <c:v>Бюджет Республики Крым 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172584.8</c:v>
                </c:pt>
                <c:pt idx="1">
                  <c:v>1799172.7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933504"/>
        <c:axId val="66970752"/>
      </c:barChart>
      <c:catAx>
        <c:axId val="669335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</a:p>
        </c:txPr>
        <c:crossAx val="66970752"/>
        <c:crosses val="autoZero"/>
        <c:auto val="1"/>
        <c:lblAlgn val="ctr"/>
        <c:lblOffset val="100"/>
        <c:noMultiLvlLbl val="0"/>
      </c:catAx>
      <c:valAx>
        <c:axId val="66970752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693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090065130748"/>
          <c:y val="0.758807255178732"/>
          <c:w val="0.09610746573345"/>
          <c:h val="0.21470905216172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0c1c845-b008-4d34-800c-7d0820955168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2026 год</a:t>
            </a:r>
            <a:endParaRPr lang="ru-RU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391768440346062"/>
          <c:y val="0.0330692423064104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2D050"/>
            </a:solidFill>
          </c:spPr>
          <c:explosion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 </c:v>
                </c:pt>
                <c:pt idx="1">
                  <c:v>Непрограммные расходы 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0.953</c:v>
                </c:pt>
                <c:pt idx="1">
                  <c:v>0.047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527711564212386"/>
          <c:y val="0.307369927646928"/>
          <c:w val="0.407793758725154"/>
          <c:h val="0.34317931688145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7b7e38d-d997-4665-ba81-80964ddd9dfd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2027 </a:t>
            </a:r>
            <a:r>
              <a:rPr lang="ru-RU" dirty="0">
                <a:solidFill>
                  <a:srgbClr val="0033CC"/>
                </a:solidFill>
              </a:rPr>
              <a:t>год</a:t>
            </a:r>
            <a:endParaRPr lang="ru-RU" dirty="0">
              <a:solidFill>
                <a:srgbClr val="0033CC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2D050"/>
            </a:solidFill>
          </c:spPr>
          <c:explosion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 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0.971</c:v>
                </c:pt>
                <c:pt idx="1">
                  <c:v>0.029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>
      <c:ext uri="{0b15fc19-7d7d-44ad-8c2d-2c3a37ce22c3}">
        <chartProps xmlns="https://web.wps.cn/et/2018/main" chartId="{c3cea480-1a7b-4796-8c4f-398149918ae5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0.85124</cdr:x>
      <cdr:y>0.90141</cdr:y>
    </cdr:from>
    <cdr:to>
      <cdr:x>0.9752</cdr:x>
      <cdr:y>0.95378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7416824" y="4608512"/>
          <a:ext cx="1080060" cy="267745"/>
        </a:xfrm>
        <a:prstGeom xmlns:a="http://schemas.openxmlformats.org/drawingml/2006/main" prst="rect">
          <a:avLst/>
        </a:prstGeom>
        <a:noFill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 xmlns:a="http://schemas.openxmlformats.org/drawingml/2006/main">
        <a:bodyPr vertOverflow="clip"/>
        <a:lstStyle/>
        <a:p>
          <a:r>
            <a:rPr lang="ru-RU" sz="1400" b="1" dirty="0" smtClean="0">
              <a:solidFill>
                <a:schemeClr val="tx1"/>
              </a:solidFill>
            </a:rPr>
            <a:t>тыс. руб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0.88983</cdr:x>
      <cdr:y>0</cdr:y>
    </cdr:from>
    <cdr:to>
      <cdr:x>0.99153</cdr:x>
      <cdr:y>0.05682</cdr:y>
    </cdr:to>
    <cdr:sp>
      <cdr:nvSpPr>
        <cdr:cNvPr id="2" name="Прямоугольник 1"/>
        <cdr:cNvSpPr/>
      </cdr:nvSpPr>
      <cdr:spPr xmlns:a="http://schemas.openxmlformats.org/drawingml/2006/main">
        <a:xfrm xmlns:a="http://schemas.openxmlformats.org/drawingml/2006/main">
          <a:off x="7560840" y="-1600200"/>
          <a:ext cx="864096" cy="288032"/>
        </a:xfrm>
        <a:prstGeom xmlns:a="http://schemas.openxmlformats.org/drawingml/2006/main" prst="rect">
          <a:avLst/>
        </a:prstGeom>
        <a:noFill/>
        <a:ln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 xmlns:a="http://schemas.openxmlformats.org/drawingml/2006/main">
        <a:bodyPr vertOverflow="clip"/>
        <a:lstStyle/>
        <a:p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b="1" dirty="0" smtClean="0"/>
            <a:t>.</a:t>
          </a:r>
          <a:endParaRPr lang="ru-RU" sz="1200" b="1" dirty="0" smtClean="0"/>
        </a:p>
        <a:p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29EF5-3D97-4CE4-B1ED-CC72F61EBBDF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F89B-D4C4-41EB-896D-A05DA8A3991B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2824-97E5-4BD4-B8D4-760F4AFE629C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0280D-7CDB-42CE-AABF-8E6CF0CAB5DF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0280D-7CDB-42CE-AABF-8E6CF0CAB5DF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161"/>
            <a:ext cx="890399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8328"/>
            <a:ext cx="7499176" cy="138344"/>
          </a:xfrm>
        </p:spPr>
        <p:txBody>
          <a:bodyPr>
            <a:normAutofit fontScale="90000"/>
          </a:bodyPr>
          <a:lstStyle/>
          <a:p>
            <a:br>
              <a:rPr lang="ru-RU" b="1" i="1" dirty="0" smtClean="0">
                <a:solidFill>
                  <a:srgbClr val="7030A0"/>
                </a:solidFill>
              </a:rPr>
            </a:br>
            <a:br>
              <a:rPr lang="ru-RU" b="1" i="1" dirty="0">
                <a:solidFill>
                  <a:srgbClr val="7030A0"/>
                </a:solidFill>
              </a:rPr>
            </a:br>
            <a:br>
              <a:rPr lang="ru-RU" b="1" i="1" dirty="0" smtClean="0">
                <a:solidFill>
                  <a:srgbClr val="7030A0"/>
                </a:solidFill>
              </a:rPr>
            </a:b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>БЮДЖЕТ</a:t>
            </a:r>
            <a:br>
              <a:rPr lang="ru-RU" dirty="0">
                <a:solidFill>
                  <a:srgbClr val="0033CC"/>
                </a:solidFill>
              </a:rPr>
            </a:br>
            <a:r>
              <a:rPr lang="ru-RU" sz="3100" dirty="0" smtClean="0">
                <a:solidFill>
                  <a:srgbClr val="0033CC"/>
                </a:solidFill>
              </a:rPr>
              <a:t>МУНИЦИПАЛЬНОГО ОБРАЗОВАНИЯ </a:t>
            </a:r>
            <a:r>
              <a:rPr lang="ru-RU" sz="3100" dirty="0" smtClean="0">
                <a:solidFill>
                  <a:srgbClr val="0033CC"/>
                </a:solidFill>
              </a:rPr>
              <a:t>БАХЧИСАРАЙСКИЙ РАЙОН</a:t>
            </a:r>
            <a:br>
              <a:rPr lang="ru-RU" sz="3100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РЕСПУБЛИКИ  </a:t>
            </a:r>
            <a:r>
              <a:rPr lang="ru-RU" sz="3100" b="1" dirty="0" smtClean="0">
                <a:solidFill>
                  <a:srgbClr val="0033CC"/>
                </a:solidFill>
              </a:rPr>
              <a:t>КРЫМ  </a:t>
            </a:r>
            <a:br>
              <a:rPr lang="ru-RU" sz="3100" b="1" dirty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на  202</a:t>
            </a:r>
            <a:r>
              <a:rPr lang="en-US" sz="3100" b="1" dirty="0" smtClean="0">
                <a:solidFill>
                  <a:srgbClr val="0033CC"/>
                </a:solidFill>
              </a:rPr>
              <a:t>6</a:t>
            </a:r>
            <a:r>
              <a:rPr lang="ru-RU" sz="3100" b="1" dirty="0" smtClean="0">
                <a:solidFill>
                  <a:srgbClr val="0033CC"/>
                </a:solidFill>
              </a:rPr>
              <a:t> год</a:t>
            </a:r>
            <a:br>
              <a:rPr lang="ru-RU" sz="3100" b="1" dirty="0" smtClean="0">
                <a:solidFill>
                  <a:srgbClr val="0033CC"/>
                </a:solidFill>
              </a:rPr>
            </a:br>
            <a:r>
              <a:rPr lang="ru-RU" sz="3100" b="1" dirty="0" smtClean="0">
                <a:solidFill>
                  <a:srgbClr val="0033CC"/>
                </a:solidFill>
              </a:rPr>
              <a:t>и плановый период 202</a:t>
            </a:r>
            <a:r>
              <a:rPr lang="en-US" sz="3100" b="1" dirty="0" smtClean="0">
                <a:solidFill>
                  <a:srgbClr val="0033CC"/>
                </a:solidFill>
              </a:rPr>
              <a:t>7</a:t>
            </a:r>
            <a:r>
              <a:rPr lang="ru-RU" sz="3100" b="1" dirty="0" smtClean="0">
                <a:solidFill>
                  <a:srgbClr val="0033CC"/>
                </a:solidFill>
              </a:rPr>
              <a:t>-202</a:t>
            </a:r>
            <a:r>
              <a:rPr lang="en-US" sz="3100" b="1" dirty="0" smtClean="0">
                <a:solidFill>
                  <a:srgbClr val="0033CC"/>
                </a:solidFill>
              </a:rPr>
              <a:t>8</a:t>
            </a:r>
            <a:r>
              <a:rPr lang="ru-RU" sz="3100" b="1" dirty="0" smtClean="0">
                <a:solidFill>
                  <a:srgbClr val="0033CC"/>
                </a:solidFill>
              </a:rPr>
              <a:t> годов </a:t>
            </a:r>
            <a:endParaRPr lang="ru-RU" sz="31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Культура и </a:t>
            </a:r>
            <a:r>
              <a:rPr lang="ru-RU" b="1" dirty="0" smtClean="0">
                <a:solidFill>
                  <a:srgbClr val="000099"/>
                </a:solidFill>
              </a:rPr>
              <a:t>кинематография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бюджетные ассигнования  на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184 682,2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 на плановый период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163 142,6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534,1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772816"/>
            <a:ext cx="40324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счет средств бюджета Бахчисарайского района </a:t>
            </a:r>
            <a:endParaRPr lang="ru-RU" dirty="0" smtClean="0"/>
          </a:p>
          <a:p>
            <a:pPr algn="ctr"/>
            <a:r>
              <a:rPr lang="ru-RU" dirty="0" smtClean="0"/>
              <a:t>157 307,8 </a:t>
            </a:r>
            <a:r>
              <a:rPr lang="ru-RU" dirty="0" err="1" smtClean="0"/>
              <a:t>тыс.руб</a:t>
            </a:r>
            <a:r>
              <a:rPr lang="ru-RU" dirty="0" smtClean="0"/>
              <a:t> 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50" y="2708920"/>
            <a:ext cx="3265853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оплату труда </a:t>
            </a:r>
            <a:endParaRPr lang="ru-RU" dirty="0" smtClean="0"/>
          </a:p>
          <a:p>
            <a:pPr algn="ctr"/>
            <a:r>
              <a:rPr lang="ru-RU" dirty="0" smtClean="0"/>
              <a:t>2026 год- 112 283,0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2027 год- 119 382,7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2028 год - 125 805,8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077072"/>
            <a:ext cx="3117875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оплату энергоносителей </a:t>
            </a:r>
            <a:endParaRPr lang="ru-RU" dirty="0" smtClean="0"/>
          </a:p>
          <a:p>
            <a:pPr algn="ctr"/>
            <a:r>
              <a:rPr lang="ru-RU" dirty="0" smtClean="0"/>
              <a:t>2026 год- 22 289,3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2027 год – 22 605,4 </a:t>
            </a:r>
            <a:r>
              <a:rPr lang="ru-RU" dirty="0" err="1" smtClean="0"/>
              <a:t>тыс.руб</a:t>
            </a:r>
            <a:r>
              <a:rPr lang="ru-RU" dirty="0" smtClean="0"/>
              <a:t>.  </a:t>
            </a:r>
            <a:endParaRPr lang="ru-RU" dirty="0" smtClean="0"/>
          </a:p>
          <a:p>
            <a:pPr algn="ctr"/>
            <a:r>
              <a:rPr lang="ru-RU" dirty="0" smtClean="0"/>
              <a:t>2028 год  - 23 513,3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772816"/>
            <a:ext cx="374441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счет средств </a:t>
            </a:r>
            <a:r>
              <a:rPr lang="ru-RU" dirty="0" smtClean="0"/>
              <a:t>федерального </a:t>
            </a:r>
            <a:r>
              <a:rPr lang="ru-RU" dirty="0" smtClean="0"/>
              <a:t>бюджета </a:t>
            </a:r>
            <a:r>
              <a:rPr lang="ru-RU" dirty="0" smtClean="0"/>
              <a:t>и </a:t>
            </a:r>
            <a:r>
              <a:rPr lang="ru-RU" dirty="0" smtClean="0"/>
              <a:t>бюджета Республики Крым </a:t>
            </a:r>
            <a:endParaRPr lang="ru-RU" dirty="0"/>
          </a:p>
          <a:p>
            <a:pPr algn="ctr"/>
            <a:r>
              <a:rPr lang="ru-RU" dirty="0" smtClean="0"/>
              <a:t>2026 год - 22 145,8 </a:t>
            </a:r>
            <a:r>
              <a:rPr lang="ru-RU" dirty="0" err="1" smtClean="0"/>
              <a:t>тыс.руб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928" y="3140968"/>
            <a:ext cx="489654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на </a:t>
            </a:r>
            <a:r>
              <a:rPr lang="ru-RU" dirty="0"/>
              <a:t>укрепление </a:t>
            </a:r>
            <a:r>
              <a:rPr lang="ru-RU" dirty="0" smtClean="0"/>
              <a:t>мат.-технической </a:t>
            </a:r>
            <a:r>
              <a:rPr lang="ru-RU" dirty="0"/>
              <a:t>базы (</a:t>
            </a:r>
            <a:r>
              <a:rPr lang="ru-RU" dirty="0" err="1"/>
              <a:t>Железнодорожненский</a:t>
            </a:r>
            <a:r>
              <a:rPr lang="ru-RU" dirty="0"/>
              <a:t>  сельский Дом культуры) </a:t>
            </a:r>
            <a:r>
              <a:rPr lang="ru-RU" dirty="0" smtClean="0"/>
              <a:t>, </a:t>
            </a:r>
            <a:r>
              <a:rPr lang="ru-RU" dirty="0"/>
              <a:t>на модернизацию учреждения </a:t>
            </a:r>
            <a:r>
              <a:rPr lang="ru-RU" dirty="0" smtClean="0"/>
              <a:t>культуры (</a:t>
            </a:r>
            <a:r>
              <a:rPr lang="ru-RU" dirty="0" err="1"/>
              <a:t>Железнодорожненская</a:t>
            </a:r>
            <a:r>
              <a:rPr lang="ru-RU" dirty="0"/>
              <a:t> библиотека № 13) в сумме </a:t>
            </a:r>
            <a:r>
              <a:rPr lang="ru-RU" dirty="0" smtClean="0"/>
              <a:t>6</a:t>
            </a:r>
            <a:r>
              <a:rPr lang="ru-RU" dirty="0"/>
              <a:t> 800 000,00 </a:t>
            </a:r>
            <a:r>
              <a:rPr lang="ru-RU" dirty="0" err="1"/>
              <a:t>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4344" y="5733256"/>
            <a:ext cx="326356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 расходы </a:t>
            </a:r>
            <a:endParaRPr lang="ru-RU" dirty="0" smtClean="0"/>
          </a:p>
          <a:p>
            <a:pPr algn="ctr"/>
            <a:r>
              <a:rPr lang="ru-RU" dirty="0" smtClean="0"/>
              <a:t>2026 год - 50 109,9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 smtClean="0"/>
          </a:p>
          <a:p>
            <a:pPr algn="ctr"/>
            <a:r>
              <a:rPr lang="ru-RU" dirty="0" smtClean="0"/>
              <a:t>2027 год  – 21 154,5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r>
              <a:rPr lang="ru-RU" dirty="0" smtClean="0"/>
              <a:t>2028 год – 19 215,0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69091" y="5445224"/>
            <a:ext cx="468983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dirty="0" smtClean="0"/>
              <a:t>Расходы  </a:t>
            </a:r>
            <a:r>
              <a:rPr lang="ru-RU" dirty="0"/>
              <a:t>на поддержку отрасли культуры, в части комплектования библиотечного фонда муниципальных библиотек </a:t>
            </a:r>
            <a:r>
              <a:rPr lang="ru-RU" dirty="0" smtClean="0"/>
              <a:t> </a:t>
            </a:r>
            <a:r>
              <a:rPr lang="ru-RU" b="1" dirty="0" smtClean="0"/>
              <a:t>на 2026 год   в </a:t>
            </a:r>
            <a:r>
              <a:rPr lang="ru-RU" b="1" dirty="0"/>
              <a:t>сумме </a:t>
            </a:r>
            <a:r>
              <a:rPr lang="ru-RU" b="1" dirty="0" smtClean="0"/>
              <a:t>391,0  </a:t>
            </a:r>
            <a:r>
              <a:rPr lang="ru-RU" b="1" dirty="0" err="1"/>
              <a:t>тыс.руб</a:t>
            </a:r>
            <a:r>
              <a:rPr lang="ru-RU" b="1" dirty="0"/>
              <a:t>. </a:t>
            </a:r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4653136"/>
            <a:ext cx="486053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капитальный ремонт здания Угловского СДК в сумме 14 7000 000,00 руб.,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одним вырезанным скругленным углом 23"/>
          <p:cNvSpPr/>
          <p:nvPr/>
        </p:nvSpPr>
        <p:spPr>
          <a:xfrm>
            <a:off x="3779912" y="3170408"/>
            <a:ext cx="2664296" cy="1649877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по ежегодной выплате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награжденным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«Почетный донор России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 2026 год-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4 483,7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   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2027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год- </a:t>
            </a:r>
            <a:r>
              <a:rPr lang="en-US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633,1 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 -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4 849,6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одним вырезанным скругленным углом 25"/>
          <p:cNvSpPr/>
          <p:nvPr/>
        </p:nvSpPr>
        <p:spPr>
          <a:xfrm>
            <a:off x="2613922" y="4820285"/>
            <a:ext cx="2842486" cy="1973126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приобретение технических и других средств  реабилитации инвалидам  и льготной категории граждан                 на 2026 год –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589,9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-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469,1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 -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379,7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4380" y="116632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СОЦИАЛЬНАЯ ПОЛИТИКА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67544" y="1587457"/>
            <a:ext cx="7848871" cy="76142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Пенсионное обеспечение </a:t>
            </a:r>
            <a:r>
              <a:rPr lang="ru-RU" sz="1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Бахчисарайского района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на 2026год и плановый период 2027-2028 годов  в сумме 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1 908 ,5 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64417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одним вырезанным скругленным углом 20"/>
          <p:cNvSpPr/>
          <p:nvPr/>
        </p:nvSpPr>
        <p:spPr>
          <a:xfrm>
            <a:off x="-35409" y="4820285"/>
            <a:ext cx="2748473" cy="2037715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компенсационные выплаты по льготному проезду 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год  –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33 052,6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2027-2028 –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32 957,5 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34982" y="3139024"/>
            <a:ext cx="3744930" cy="1586119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единовременному пособию  на погребение и возмещению расходов специализированным службам по вопросам похоронного дела   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11 771,2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12 271,4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12 792,3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0687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бюджетные ассигнования 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379 593,4 тыс. руб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годов: 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379 932,6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                     и 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380 401,1 тыс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: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16" name="Прямоугольник с одним вырезанным скругленным углом 15"/>
          <p:cNvSpPr/>
          <p:nvPr/>
        </p:nvSpPr>
        <p:spPr>
          <a:xfrm>
            <a:off x="5436096" y="4797152"/>
            <a:ext cx="3707904" cy="2060848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социальной защиты населения, опеки и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попечительства в отношении граждан, признанных судом недееспособными или ограниченно дееспособными, опеки и попечительства имущества граждан, признанных судом безвестно отсутствующими на  2026 -2028 года  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20 240,7 </a:t>
            </a:r>
            <a:r>
              <a:rPr lang="ru-RU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 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406859"/>
            <a:ext cx="5094312" cy="474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За счет средств бюджета Республики Крым </a:t>
            </a:r>
            <a:endParaRPr lang="ru-RU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81874" y="2890167"/>
            <a:ext cx="432048" cy="254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290048" y="2881481"/>
            <a:ext cx="360040" cy="237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932040" y="2881481"/>
            <a:ext cx="0" cy="2720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с одним вырезанным углом 8"/>
          <p:cNvSpPr/>
          <p:nvPr/>
        </p:nvSpPr>
        <p:spPr>
          <a:xfrm>
            <a:off x="6444208" y="3284984"/>
            <a:ext cx="2520280" cy="1440158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оплате  за жилое помещение и коммунальных услуг   на 2026 -2028 годы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79 123,4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3394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Социальная политика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Охрана семьи и детства »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бюджетные ассигнования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134 955,4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- 134 955,4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127 177,1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в том числе :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988840"/>
            <a:ext cx="3312368" cy="155980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компенсацию родительской платы за присмотр и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детьми :  </a:t>
            </a:r>
            <a:endParaRPr lang="ru-RU" sz="1600" b="1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2028 года в сумме 42 297,1  тыс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ежегодно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8009" y="2082696"/>
            <a:ext cx="4836039" cy="22104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 жилых помещений детям- сиротам  и детям оставшимся без попечения  родителей, лицам из их числа по договорам найма специализированных помещений 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endParaRPr lang="ru-RU" sz="16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федерального бюджета на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9 572,4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ежегодно; </a:t>
            </a:r>
            <a:endParaRPr lang="ru-RU" sz="1600" b="1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Республики Крым </a:t>
            </a:r>
            <a:endParaRPr lang="ru-RU" sz="1600" b="1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2026-2028 года   в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43 076,0 </a:t>
            </a:r>
            <a:r>
              <a:rPr lang="ru-RU" sz="1600" b="1" dirty="0" err="1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endParaRPr lang="ru-RU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33" y="4437112"/>
            <a:ext cx="4899115" cy="22322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расходы на осуществление полномочий по предоставлению ежемесячной социальной поддержки детям-сиротам и детям, оставшимся без попечения родителей, лицам из числа детей-сирот и детей, оставшихся без попечения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за счет средств бюджета 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ru-RU" sz="1600" b="1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2026- 2028 годы  в сумме  69 505,7 тыс. </a:t>
            </a:r>
            <a:r>
              <a:rPr lang="ru-RU" sz="1600" b="1" dirty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ежегодно. </a:t>
            </a:r>
            <a:endParaRPr lang="ru-RU" sz="1600" b="1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0072" y="4005064"/>
            <a:ext cx="374441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Расходы на предоставление детям- сиротам и детям, оставшимся без попечения родителей, лицам из их числа выплаты на приобретение благоустроенного жилого помещения в собственность или для полного погашения кредита (займа) по договору, обязательства заемщика по которому обеспечены </a:t>
            </a:r>
            <a:r>
              <a:rPr lang="ru-RU" sz="1400" dirty="0" smtClean="0"/>
              <a:t>ипотекой на 2026-2028 года в сумме 14 358,7 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Физкультура и спорт</a:t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2605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75656" y="620688"/>
            <a:ext cx="6480720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расходов, утвержденных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отрасли  физическая культура  и спорт составил 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19 590,6 тыс.руб.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20 196,5 тыс.руб.                                  на 2028 год – 21 500,8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2492896"/>
            <a:ext cx="4176464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 и спорта в Бахчисарайском районе"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расходы на 2026  -2028 года – 600,0 тыс. ежегодно.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92896"/>
            <a:ext cx="3596825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в учреждении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              МБОУ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"ДЮСШ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 запланированы расходы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2026 год – 18 990,6 тыс.руб.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2027 год  - 19 596,6 тыс.руб.              на 2028 год-   20 900,8 тыс.руб.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4617507"/>
            <a:ext cx="5760640" cy="2956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Средства </a:t>
            </a:r>
            <a:r>
              <a:rPr lang="ru-RU" sz="2800" b="1" dirty="0">
                <a:solidFill>
                  <a:srgbClr val="0033CC"/>
                </a:solidFill>
                <a:cs typeface="Times New Roman" panose="02020603050405020304" pitchFamily="18" charset="0"/>
              </a:rPr>
              <a:t>массовой информации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5011882"/>
            <a:ext cx="8136904" cy="16574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Из  средств  бюджета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 Бахчисарайского района 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рамках муниципального задания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для 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МАУ  « Редакция Бахчисарайской районной газеты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                 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«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Слава труду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»»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выделены денежные средства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на 2026 год- 3 334,8 </a:t>
            </a:r>
            <a:r>
              <a:rPr lang="ru-RU" dirty="0" err="1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         на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2027 год -3 468,2 </a:t>
            </a:r>
            <a:r>
              <a:rPr lang="ru-RU" dirty="0" err="1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 , на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2028 годов  - 3 606,9 </a:t>
            </a:r>
            <a:r>
              <a:rPr lang="ru-RU" dirty="0" err="1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  <a:cs typeface="Times New Roman" panose="02020603050405020304" pitchFamily="18" charset="0"/>
              </a:rPr>
              <a:t>.   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4" y="176872"/>
            <a:ext cx="8826478" cy="650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Прочие расходы 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24744"/>
            <a:ext cx="4464496" cy="31696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В рамках непрограммных расходов  по разделу  «Межбюджетные трансферты общего характера» в  бюджете  Бахчисарайского  района  учтены  расходы на предоставление в бюджеты  поселений района  дотации  на выравнивание бюджетной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обеспеченности 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     * 2026-  11 703,8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тыс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. руб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   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    * 2027-   8 424,0 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тыс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. руб.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* 2028- 8 709,8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тыс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. руб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7577" y="1124743"/>
            <a:ext cx="4145605" cy="31696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В соответствии с требованиями 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ст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. 184.1 Бюджетного кодекса Российской Федерации в составе расходов бюджета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установлен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общий объём условно утверждённых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расходов: 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на 2027 год в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сумме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28 714,5 тыс.руб.,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или 2,5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% 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на 2028 год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в сумме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 65 227,9 тыс. </a:t>
            </a:r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руб., или 5 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% </a:t>
            </a:r>
            <a:endParaRPr lang="ru-RU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9469" y="116633"/>
            <a:ext cx="7125113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Распределение  расходов бюджета                   на реализацию муниципальных программ</a:t>
            </a:r>
            <a:endParaRPr lang="ru-RU" sz="28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5" y="1268759"/>
          <a:ext cx="8496944" cy="3250352"/>
        </p:xfrm>
        <a:graphic>
          <a:graphicData uri="http://schemas.openxmlformats.org/drawingml/2006/table">
            <a:tbl>
              <a:tblPr/>
              <a:tblGrid>
                <a:gridCol w="4989034"/>
                <a:gridCol w="1397150"/>
                <a:gridCol w="1055380"/>
                <a:gridCol w="1055380"/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    Сумма,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   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2026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Сумма,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2027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Сумма,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2028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«Эффективное развитие Бахчисарайского района»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269 963,9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282 167,2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304 639,6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«Реформирование и развитие жилищно-коммунального хозяйства в Бахчисарайском районе Республики Крым»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31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270,7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31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270,0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31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270,7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"Развитие образования, физической культуры и спорта, реализация молодежной политики  в муниципальном образовании Бахчисарайский район Республики Крым»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068 603,7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637 626,2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649 658,2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«Развитие культуры в Бахчисарайском районе»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239 981,3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219 898,1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228 141,3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9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Программа социальной  защиты населения муниципального образования Бахчисарайский район  Республики Крым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266 812,1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267 337,2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268 031,9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Итого по программам: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3 416 631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 ,7</a:t>
                      </a:r>
                      <a:endParaRPr lang="ru-RU" sz="1600" b="1" baseline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95,3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3 438 299,5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97,1%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3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481 741,6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  <a:ea typeface="Calibri" panose="020F0502020204030204"/>
                        </a:rPr>
                        <a:t>96,3%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26882" marR="26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/>
        </p:nvGraphicFramePr>
        <p:xfrm>
          <a:off x="-324544" y="4437112"/>
          <a:ext cx="42119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699792" y="4437112"/>
          <a:ext cx="4464496" cy="22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580112" y="4149080"/>
          <a:ext cx="38164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364088" y="1268760"/>
            <a:ext cx="35283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37512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/>
            </a:b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Спасибо </a:t>
            </a:r>
            <a:r>
              <a:rPr lang="ru-RU" dirty="0" smtClean="0"/>
              <a:t>за внимание </a:t>
            </a:r>
            <a:br>
              <a:rPr lang="ru-RU" dirty="0" smtClean="0"/>
            </a:br>
            <a:r>
              <a:rPr lang="ru-RU" altLang="ru-RU" sz="2000" b="1" dirty="0" smtClean="0">
                <a:latin typeface="Arial" panose="020B0604020202020204" pitchFamily="34" charset="0"/>
                <a:ea typeface="+mn-ea"/>
                <a:cs typeface="+mn-cs"/>
              </a:rPr>
              <a:t>Информацию </a:t>
            </a:r>
            <a:r>
              <a:rPr lang="ru-RU" altLang="ru-RU" sz="2000" b="1" dirty="0">
                <a:latin typeface="Arial" panose="020B0604020202020204" pitchFamily="34" charset="0"/>
                <a:ea typeface="+mn-ea"/>
                <a:cs typeface="+mn-cs"/>
              </a:rPr>
              <a:t>о бюджете можно получить на официальном сайте </a:t>
            </a:r>
            <a:r>
              <a:rPr lang="ru-RU" altLang="ru-RU" sz="2000" b="1" dirty="0" smtClean="0">
                <a:latin typeface="Arial" panose="020B0604020202020204" pitchFamily="34" charset="0"/>
                <a:ea typeface="+mn-ea"/>
                <a:cs typeface="+mn-cs"/>
              </a:rPr>
              <a:t>Бахчисарайского района  </a:t>
            </a:r>
            <a:r>
              <a:rPr lang="ru-RU" altLang="ru-RU" sz="2000" b="1" dirty="0">
                <a:latin typeface="Arial" panose="020B0604020202020204" pitchFamily="34" charset="0"/>
                <a:ea typeface="+mn-ea"/>
                <a:cs typeface="+mn-cs"/>
              </a:rPr>
              <a:t>по </a:t>
            </a:r>
            <a:r>
              <a:rPr lang="ru-RU" altLang="ru-RU" sz="2000" b="1" dirty="0" smtClean="0">
                <a:latin typeface="Arial" panose="020B0604020202020204" pitchFamily="34" charset="0"/>
                <a:ea typeface="+mn-ea"/>
                <a:cs typeface="+mn-cs"/>
              </a:rPr>
              <a:t>адресу : </a:t>
            </a:r>
            <a:r>
              <a:rPr lang="en-US" altLang="ru-RU" sz="2000" b="1" dirty="0">
                <a:latin typeface="Arial" panose="020B0604020202020204" pitchFamily="34" charset="0"/>
                <a:ea typeface="+mn-ea"/>
                <a:cs typeface="+mn-cs"/>
              </a:rPr>
              <a:t>https://bahch.rk.gov.ru/</a:t>
            </a:r>
            <a:br>
              <a:rPr lang="ru-RU" dirty="0" smtClean="0">
                <a:solidFill>
                  <a:schemeClr val="bg1"/>
                </a:solidFill>
              </a:rPr>
            </a:b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b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ОСНОВНЫЕ ХАРАКТЕРИСТИКИ </a:t>
            </a:r>
            <a:r>
              <a:rPr lang="ru-RU" dirty="0" smtClean="0">
                <a:solidFill>
                  <a:srgbClr val="0033CC"/>
                </a:solidFill>
              </a:rPr>
              <a:t>БЮДЖЕТА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6021288"/>
            <a:ext cx="5891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Бюджет запланирован без дефицита 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971600" y="1710940"/>
            <a:ext cx="1296143" cy="12140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2026 год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1600" y="3084908"/>
            <a:ext cx="1296143" cy="12081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2027 год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71600" y="4582263"/>
            <a:ext cx="1296143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2028</a:t>
            </a:r>
            <a:endParaRPr lang="ru-RU" sz="28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год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1865990"/>
            <a:ext cx="5040560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 3 585 061 953,42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РАСХОДЫ  3 585 061 953,42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62690" y="3102801"/>
            <a:ext cx="5005654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ДОХОДЫ  3 </a:t>
            </a:r>
            <a:r>
              <a:rPr lang="ru-RU" b="1" dirty="0" smtClean="0"/>
              <a:t>568 598 062,72</a:t>
            </a:r>
            <a:endParaRPr lang="ru-RU" b="1" dirty="0"/>
          </a:p>
          <a:p>
            <a:pPr algn="ctr"/>
            <a:r>
              <a:rPr lang="ru-RU" b="1" dirty="0"/>
              <a:t> </a:t>
            </a:r>
            <a:endParaRPr lang="ru-RU" b="1" dirty="0"/>
          </a:p>
          <a:p>
            <a:pPr algn="ctr"/>
            <a:r>
              <a:rPr lang="ru-RU" b="1" dirty="0"/>
              <a:t>РАСХОДЫ  3 </a:t>
            </a:r>
            <a:r>
              <a:rPr lang="ru-RU" b="1" dirty="0" smtClean="0"/>
              <a:t>568 598 062,72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62690" y="4582263"/>
            <a:ext cx="5005654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ДОХОДЫ  3 </a:t>
            </a:r>
            <a:r>
              <a:rPr lang="ru-RU" sz="2000" b="1" dirty="0" smtClean="0">
                <a:solidFill>
                  <a:prstClr val="white"/>
                </a:solidFill>
              </a:rPr>
              <a:t>678 912 936,16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 </a:t>
            </a:r>
            <a:endParaRPr lang="ru-RU" sz="2000" b="1" dirty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>
                <a:solidFill>
                  <a:prstClr val="white"/>
                </a:solidFill>
              </a:rPr>
              <a:t>РАСХОДЫ  3 </a:t>
            </a:r>
            <a:r>
              <a:rPr lang="ru-RU" sz="2000" b="1" dirty="0" smtClean="0">
                <a:solidFill>
                  <a:prstClr val="white"/>
                </a:solidFill>
              </a:rPr>
              <a:t>678 912 936,16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252520" cy="576064"/>
          </a:xfrm>
        </p:spPr>
        <p:txBody>
          <a:bodyPr>
            <a:noAutofit/>
          </a:bodyPr>
          <a:lstStyle/>
          <a:p>
            <a:pPr algn="l"/>
            <a:r>
              <a:rPr lang="ru-RU" sz="3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2348880"/>
          <a:ext cx="8784976" cy="41415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18784"/>
                <a:gridCol w="1353747"/>
                <a:gridCol w="1306747"/>
                <a:gridCol w="1405698"/>
              </a:tblGrid>
              <a:tr h="35725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Виды доходов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2026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2028 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НАЛОГОВЫЕ</a:t>
                      </a:r>
                      <a:r>
                        <a:rPr lang="ru-RU" sz="1400" b="1" i="1" baseline="0" dirty="0" smtClean="0"/>
                        <a:t> ДОХОДЫ  , в том числе: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 1 154 096,0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1 140 780,2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1 296</a:t>
                      </a:r>
                      <a:r>
                        <a:rPr lang="ru-RU" sz="1400" b="1" i="1" baseline="0" dirty="0" smtClean="0"/>
                        <a:t> 530,0</a:t>
                      </a:r>
                      <a:endParaRPr lang="ru-RU" sz="1400" b="1" i="1" dirty="0" smtClean="0"/>
                    </a:p>
                  </a:txBody>
                  <a:tcPr/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Налог на доходы физических лиц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1 010 585,7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991</a:t>
                      </a:r>
                      <a:r>
                        <a:rPr lang="ru-RU" sz="1400" b="0" baseline="0" dirty="0" smtClean="0"/>
                        <a:t> 640,7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1 141 262,1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Акцизы </a:t>
                      </a:r>
                      <a:endParaRPr lang="ru-RU" sz="1400" b="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 31 270,7</a:t>
                      </a:r>
                      <a:endParaRPr lang="ru-RU" sz="1400" b="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31 270,7</a:t>
                      </a:r>
                      <a:endParaRPr lang="ru-RU" sz="1400" b="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31 270,7</a:t>
                      </a:r>
                      <a:endParaRPr lang="ru-RU" sz="1400" b="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Налоги</a:t>
                      </a:r>
                      <a:r>
                        <a:rPr lang="ru-RU" sz="1400" b="0" baseline="0" dirty="0" smtClean="0"/>
                        <a:t> на совокупный доход , в том числе: </a:t>
                      </a:r>
                      <a:endParaRPr lang="ru-RU" sz="1400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92 039,6</a:t>
                      </a:r>
                      <a:endParaRPr lang="ru-RU" sz="1400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97 466,8</a:t>
                      </a:r>
                      <a:endParaRPr lang="ru-RU" sz="1400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103 391,2</a:t>
                      </a:r>
                      <a:endParaRPr lang="ru-RU" sz="1400" b="0" dirty="0"/>
                    </a:p>
                  </a:txBody>
                  <a:tcPr>
                    <a:solidFill>
                      <a:srgbClr val="CC00CC"/>
                    </a:solidFill>
                  </a:tcPr>
                </a:tc>
              </a:tr>
              <a:tr h="267938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Упрощенная система  налогообложения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37 264,3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38 724,0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40 304,9</a:t>
                      </a:r>
                      <a:endParaRPr lang="ru-RU" sz="1200" b="0" dirty="0"/>
                    </a:p>
                  </a:txBody>
                  <a:tcPr/>
                </a:tc>
              </a:tr>
              <a:tr h="263945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Единый сельскохозяйственный налог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16 341,3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17 272,8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18 257,3</a:t>
                      </a:r>
                      <a:endParaRPr lang="ru-RU" sz="1200" b="0" dirty="0"/>
                    </a:p>
                  </a:txBody>
                  <a:tcPr/>
                </a:tc>
              </a:tr>
              <a:tr h="27765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Налог, взымаемый в связи с применением патентной системы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38 434,0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41 470,0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 44 829,0</a:t>
                      </a:r>
                      <a:endParaRPr lang="ru-RU" sz="1200" b="0" dirty="0"/>
                    </a:p>
                  </a:txBody>
                  <a:tcPr/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Государственная пошлина</a:t>
                      </a:r>
                      <a:r>
                        <a:rPr lang="ru-RU" sz="1400" b="0" baseline="0" dirty="0" smtClean="0"/>
                        <a:t> </a:t>
                      </a:r>
                      <a:endParaRPr lang="ru-RU" sz="1400" b="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20 200,0</a:t>
                      </a:r>
                      <a:endParaRPr lang="ru-RU" sz="1400" b="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20 402,0</a:t>
                      </a:r>
                      <a:endParaRPr lang="ru-RU" sz="1400" b="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20 606,0</a:t>
                      </a:r>
                      <a:endParaRPr lang="ru-RU" sz="1400" b="0" dirty="0"/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НЕНАЛОГОВЫЕ</a:t>
                      </a:r>
                      <a:r>
                        <a:rPr lang="ru-RU" sz="1400" b="1" i="1" baseline="0" dirty="0" smtClean="0"/>
                        <a:t> ДОХОДЫ , в том числе:</a:t>
                      </a:r>
                      <a:endParaRPr lang="ru-RU" sz="1400" b="1" i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33 871,4</a:t>
                      </a:r>
                      <a:endParaRPr lang="ru-RU" sz="1400" b="1" i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7 798,9</a:t>
                      </a:r>
                      <a:endParaRPr lang="ru-RU" sz="1400" b="1" i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/>
                        <a:t>8</a:t>
                      </a:r>
                      <a:r>
                        <a:rPr lang="ru-RU" sz="1400" b="1" i="1" baseline="0" dirty="0" smtClean="0"/>
                        <a:t> 028,2</a:t>
                      </a:r>
                      <a:endParaRPr lang="ru-RU" sz="1400" b="1" i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Доходы от использования имущества</a:t>
                      </a:r>
                      <a:r>
                        <a:rPr lang="ru-RU" sz="1200" b="0" i="1" baseline="0" dirty="0" smtClean="0"/>
                        <a:t>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4 986,4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5 174,8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5 370,6</a:t>
                      </a:r>
                      <a:endParaRPr lang="ru-RU" sz="1200" b="0" dirty="0"/>
                    </a:p>
                  </a:txBody>
                  <a:tcPr/>
                </a:tc>
              </a:tr>
              <a:tr h="209912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Доходы от оказания</a:t>
                      </a:r>
                      <a:r>
                        <a:rPr lang="ru-RU" sz="1200" b="0" i="1" baseline="0" dirty="0" smtClean="0"/>
                        <a:t> платных услуг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 514,6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 537,6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561,1</a:t>
                      </a:r>
                      <a:endParaRPr lang="ru-RU" sz="1200" b="0" dirty="0"/>
                    </a:p>
                  </a:txBody>
                  <a:tcPr/>
                </a:tc>
              </a:tr>
              <a:tr h="297709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Доходы</a:t>
                      </a:r>
                      <a:r>
                        <a:rPr lang="ru-RU" sz="1200" b="0" i="1" baseline="0" dirty="0" smtClean="0"/>
                        <a:t> от продажи материальных и нематериальных активов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26 423,8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140,0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150,0</a:t>
                      </a:r>
                      <a:endParaRPr lang="ru-RU" sz="1200" b="0" dirty="0"/>
                    </a:p>
                  </a:txBody>
                  <a:tcPr/>
                </a:tc>
              </a:tr>
              <a:tr h="197798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Штрафы, санкции,</a:t>
                      </a:r>
                      <a:r>
                        <a:rPr lang="ru-RU" sz="1200" b="0" i="1" baseline="0" dirty="0" smtClean="0"/>
                        <a:t> возмещение ущерба</a:t>
                      </a:r>
                      <a:r>
                        <a:rPr lang="ru-RU" sz="1200" b="0" i="1" dirty="0" smtClean="0"/>
                        <a:t>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 1 946,5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1 946,5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1 946,5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51520" y="476672"/>
          <a:ext cx="331236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987824" y="476672"/>
          <a:ext cx="288032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652120" y="404664"/>
          <a:ext cx="30963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047"/>
            <a:ext cx="7955046" cy="24898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БЕЗВОЗМЕЗДНЫЕ ПОСТУПЛЕНИЯ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sz="2700" b="1" dirty="0" smtClean="0">
                <a:solidFill>
                  <a:srgbClr val="0033CC"/>
                </a:solidFill>
              </a:rPr>
              <a:t>2025 год  –</a:t>
            </a:r>
            <a:r>
              <a:rPr lang="ru-RU" sz="2200" b="1" dirty="0" smtClean="0">
                <a:solidFill>
                  <a:srgbClr val="0033CC"/>
                </a:solidFill>
              </a:rPr>
              <a:t> </a:t>
            </a:r>
            <a:r>
              <a:rPr lang="ru-RU" sz="2700" b="1" dirty="0" smtClean="0">
                <a:solidFill>
                  <a:srgbClr val="0033CC"/>
                </a:solidFill>
              </a:rPr>
              <a:t> 2 155 675,3 </a:t>
            </a:r>
            <a:r>
              <a:rPr lang="ru-RU" sz="2200" b="1" dirty="0" err="1" smtClean="0">
                <a:solidFill>
                  <a:srgbClr val="0033CC"/>
                </a:solidFill>
              </a:rPr>
              <a:t>тыс.руб</a:t>
            </a:r>
            <a:r>
              <a:rPr lang="ru-RU" sz="2200" b="1" dirty="0" smtClean="0">
                <a:solidFill>
                  <a:srgbClr val="0033CC"/>
                </a:solidFill>
              </a:rPr>
              <a:t>.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700" b="1" dirty="0" smtClean="0">
                <a:solidFill>
                  <a:srgbClr val="0033CC"/>
                </a:solidFill>
              </a:rPr>
              <a:t>2026 год </a:t>
            </a:r>
            <a:r>
              <a:rPr lang="ru-RU" sz="2200" b="1" dirty="0" smtClean="0">
                <a:solidFill>
                  <a:srgbClr val="0033CC"/>
                </a:solidFill>
              </a:rPr>
              <a:t>- </a:t>
            </a:r>
            <a:r>
              <a:rPr lang="ru-RU" sz="2700" b="1" dirty="0" smtClean="0">
                <a:solidFill>
                  <a:srgbClr val="0033CC"/>
                </a:solidFill>
              </a:rPr>
              <a:t>2 115 903,0 </a:t>
            </a:r>
            <a:r>
              <a:rPr lang="ru-RU" sz="2200" b="1" dirty="0" err="1" smtClean="0">
                <a:solidFill>
                  <a:srgbClr val="0033CC"/>
                </a:solidFill>
              </a:rPr>
              <a:t>тыс.руб</a:t>
            </a:r>
            <a:r>
              <a:rPr lang="ru-RU" sz="2200" b="1" dirty="0" smtClean="0">
                <a:solidFill>
                  <a:srgbClr val="0033CC"/>
                </a:solidFill>
              </a:rPr>
              <a:t>.  </a:t>
            </a:r>
            <a:r>
              <a:rPr lang="ru-RU" sz="2700" b="1" dirty="0" smtClean="0">
                <a:solidFill>
                  <a:srgbClr val="0033CC"/>
                </a:solidFill>
              </a:rPr>
              <a:t>2027 год </a:t>
            </a:r>
            <a:r>
              <a:rPr lang="ru-RU" sz="2200" b="1" dirty="0" smtClean="0">
                <a:solidFill>
                  <a:srgbClr val="0033CC"/>
                </a:solidFill>
              </a:rPr>
              <a:t>– </a:t>
            </a:r>
            <a:r>
              <a:rPr lang="ru-RU" sz="2700" b="1" dirty="0" smtClean="0">
                <a:solidFill>
                  <a:srgbClr val="0033CC"/>
                </a:solidFill>
              </a:rPr>
              <a:t>2 151 102,5</a:t>
            </a:r>
            <a:r>
              <a:rPr lang="ru-RU" sz="2200" b="1" dirty="0" smtClean="0">
                <a:solidFill>
                  <a:srgbClr val="0033CC"/>
                </a:solidFill>
              </a:rPr>
              <a:t> </a:t>
            </a:r>
            <a:r>
              <a:rPr lang="ru-RU" sz="2200" b="1" dirty="0" err="1" smtClean="0">
                <a:solidFill>
                  <a:srgbClr val="0033CC"/>
                </a:solidFill>
              </a:rPr>
              <a:t>тыс.руб</a:t>
            </a:r>
            <a:r>
              <a:rPr lang="ru-RU" sz="2200" b="1" dirty="0" smtClean="0">
                <a:solidFill>
                  <a:srgbClr val="0033CC"/>
                </a:solidFill>
              </a:rPr>
              <a:t>. </a:t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                          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892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7524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Общегосударственные вопросы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    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3" y="908720"/>
          <a:ext cx="8928993" cy="5704897"/>
        </p:xfrm>
        <a:graphic>
          <a:graphicData uri="http://schemas.openxmlformats.org/drawingml/2006/table">
            <a:tbl>
              <a:tblPr/>
              <a:tblGrid>
                <a:gridCol w="5112569"/>
                <a:gridCol w="1345005"/>
                <a:gridCol w="1275570"/>
                <a:gridCol w="1195849"/>
              </a:tblGrid>
              <a:tr h="279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2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разделу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308 018,1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177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 671,3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184 864,9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8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0102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(выполнение функций главы  муниципального образования 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2 220,9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2 220,9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2 220,9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0103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(содержание аппарата районного совета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10 040,4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10 040,4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10 040,4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4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0104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(содержание 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68 696,8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68 696,8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68 696,8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1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0105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(составление списков кандидатов в присяжные заседатели)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307,5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30,6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/>
                        </a:rPr>
                        <a:t>33,4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0106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(финансовые органы), в 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: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039,5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039,5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039,5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1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содержание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 управления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12 789,0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12 789,0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12 789,0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4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содержание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контрольно-счетной палаты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7 250,5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4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0111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(резервный фонд)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4259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0113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(другие 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 </a:t>
                      </a:r>
                      <a:r>
                        <a:rPr lang="ru-RU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вопросы), в 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: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201 712,9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141 081,5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172 515,6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2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деятельности МКУ "Центр по обслуживанию муниципальных учреждений Бахчисарайского района Республики Крым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201 712,9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714,5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108 261,3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2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Зарезервированные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средства(согласно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абзацу 15 пункта 3 статьи 217 Бюджетного кодекса Российской Федерации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99 950,0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36 273,2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61 160,5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2952328" cy="47853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В данном подразделе планируются расходы на предоставление   субвенции  бюджетам на осуществление первичного воинского учета за счет средств федерального бюджета: </a:t>
            </a:r>
            <a:endParaRPr lang="en-US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2026 год – 8 115,3  тыс. руб., 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2027 год - 9 028,4 </a:t>
            </a:r>
            <a:r>
              <a:rPr lang="ru-RU" dirty="0" err="1" smtClean="0"/>
              <a:t>тыс.руб</a:t>
            </a:r>
            <a:r>
              <a:rPr lang="ru-RU" dirty="0"/>
              <a:t>. 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на </a:t>
            </a:r>
            <a:r>
              <a:rPr lang="ru-RU" dirty="0"/>
              <a:t>2028 год –  11 </a:t>
            </a:r>
            <a:r>
              <a:rPr lang="ru-RU" dirty="0" smtClean="0"/>
              <a:t>438,1</a:t>
            </a:r>
            <a:r>
              <a:rPr lang="en-US" dirty="0" smtClean="0"/>
              <a:t> </a:t>
            </a:r>
            <a:r>
              <a:rPr lang="ru-RU" dirty="0" smtClean="0"/>
              <a:t>тыс</a:t>
            </a:r>
            <a:r>
              <a:rPr lang="ru-RU" dirty="0"/>
              <a:t>. руб.</a:t>
            </a:r>
            <a:endParaRPr lang="ru-RU" dirty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88640"/>
            <a:ext cx="338437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" Национальная </a:t>
            </a:r>
            <a:r>
              <a:rPr lang="ru-RU" dirty="0">
                <a:solidFill>
                  <a:srgbClr val="0033CC"/>
                </a:solidFill>
              </a:rPr>
              <a:t>оборона " 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188640"/>
            <a:ext cx="417646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33CC"/>
                </a:solidFill>
              </a:rPr>
              <a:t>«Национальная безопасность  и правоохранительная деятельность».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0142" y="2832661"/>
            <a:ext cx="2088232" cy="3883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"Развитие и обеспечение функционирования автоматизированной системы централизованного оповещения </a:t>
            </a:r>
            <a:r>
              <a:rPr lang="ru-RU" sz="1600" dirty="0" smtClean="0"/>
              <a:t>населения« в сумме  2026 год</a:t>
            </a:r>
            <a:endParaRPr lang="ru-RU" sz="1600" dirty="0" smtClean="0"/>
          </a:p>
          <a:p>
            <a:pPr algn="ctr"/>
            <a:r>
              <a:rPr lang="ru-RU" sz="1600" dirty="0" smtClean="0"/>
              <a:t> -14 940 тыс. руб.</a:t>
            </a:r>
            <a:endParaRPr lang="ru-RU" sz="1600" dirty="0" smtClean="0"/>
          </a:p>
          <a:p>
            <a:pPr algn="ctr"/>
            <a:r>
              <a:rPr lang="ru-RU" sz="1600" dirty="0" smtClean="0"/>
              <a:t>2027 год</a:t>
            </a:r>
            <a:endParaRPr lang="en-US" sz="1600" dirty="0" smtClean="0"/>
          </a:p>
          <a:p>
            <a:pPr algn="ctr"/>
            <a:r>
              <a:rPr lang="ru-RU" sz="1600" dirty="0" smtClean="0"/>
              <a:t>- 23 130,0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ctr"/>
            <a:r>
              <a:rPr lang="ru-RU" sz="1600" dirty="0" smtClean="0"/>
              <a:t>На 2028 год – </a:t>
            </a:r>
            <a:r>
              <a:rPr lang="en-US" sz="1600" dirty="0" smtClean="0"/>
              <a:t>        </a:t>
            </a:r>
            <a:r>
              <a:rPr lang="ru-RU" sz="1600" dirty="0" smtClean="0"/>
              <a:t>41 580,0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88374" y="2890457"/>
            <a:ext cx="1907704" cy="36724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Приобретение </a:t>
            </a:r>
            <a:r>
              <a:rPr lang="ru-RU" sz="1600" dirty="0"/>
              <a:t>и монтаж </a:t>
            </a:r>
            <a:r>
              <a:rPr lang="ru-RU" sz="1600" dirty="0" smtClean="0"/>
              <a:t>оборудования  для установки </a:t>
            </a:r>
            <a:r>
              <a:rPr lang="ru-RU" sz="1600" dirty="0"/>
              <a:t>аппаратно-программного комплекса распознавания лесных пожаров (АПК "</a:t>
            </a:r>
            <a:r>
              <a:rPr lang="ru-RU" sz="1600" dirty="0" err="1"/>
              <a:t>Лесохранитель</a:t>
            </a:r>
            <a:r>
              <a:rPr lang="ru-RU" sz="1600" dirty="0" smtClean="0"/>
              <a:t>") на 2026 -2028 годы в сумме 606,7 </a:t>
            </a:r>
            <a:r>
              <a:rPr lang="ru-RU" sz="1600" dirty="0" err="1" smtClean="0"/>
              <a:t>тыс.руб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91729" y="2852936"/>
            <a:ext cx="2008413" cy="3747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"Обеспечение функций </a:t>
            </a:r>
            <a:r>
              <a:rPr lang="ru-RU" sz="1600" dirty="0" err="1"/>
              <a:t>МКУ"Единая</a:t>
            </a:r>
            <a:r>
              <a:rPr lang="ru-RU" sz="1600" dirty="0"/>
              <a:t> дежурно - диспетчерская служба муниципального </a:t>
            </a:r>
            <a:r>
              <a:rPr lang="ru-RU" sz="1600" dirty="0" smtClean="0"/>
              <a:t>образования»</a:t>
            </a:r>
            <a:endParaRPr lang="ru-RU" sz="1600" dirty="0"/>
          </a:p>
          <a:p>
            <a:pPr algn="ctr"/>
            <a:r>
              <a:rPr lang="ru-RU" sz="1600" dirty="0"/>
              <a:t>на 2026 год -11 181,6 </a:t>
            </a:r>
            <a:r>
              <a:rPr lang="ru-RU" sz="1600" dirty="0" err="1"/>
              <a:t>тыс.руб</a:t>
            </a:r>
            <a:r>
              <a:rPr lang="ru-RU" sz="1600" dirty="0"/>
              <a:t> </a:t>
            </a:r>
            <a:endParaRPr lang="ru-RU" sz="1600" dirty="0"/>
          </a:p>
          <a:p>
            <a:pPr algn="ctr"/>
            <a:r>
              <a:rPr lang="ru-RU" sz="1600" dirty="0"/>
              <a:t>2027 год – 11 724,8 </a:t>
            </a:r>
            <a:r>
              <a:rPr lang="ru-RU" sz="1600" dirty="0" err="1"/>
              <a:t>тыс.руб</a:t>
            </a:r>
            <a:endParaRPr lang="ru-RU" sz="1600" dirty="0"/>
          </a:p>
          <a:p>
            <a:pPr algn="ctr"/>
            <a:r>
              <a:rPr lang="ru-RU" sz="1600" dirty="0"/>
              <a:t>на 2028 год-</a:t>
            </a:r>
            <a:endParaRPr lang="ru-RU" sz="1600" dirty="0"/>
          </a:p>
          <a:p>
            <a:pPr algn="ctr"/>
            <a:r>
              <a:rPr lang="ru-RU" sz="1600" dirty="0"/>
              <a:t> 11 758,7 </a:t>
            </a:r>
            <a:r>
              <a:rPr lang="ru-RU" sz="1600" dirty="0" err="1"/>
              <a:t>тыс.руб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95936" y="1340768"/>
            <a:ext cx="4608512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Запланированы бюджетные ассигнования  на 2026 год –  </a:t>
            </a:r>
            <a:endParaRPr lang="ru-RU" dirty="0"/>
          </a:p>
          <a:p>
            <a:pPr algn="ctr"/>
            <a:r>
              <a:rPr lang="ru-RU" dirty="0"/>
              <a:t>27 238,4 тыс. руб.  на 2027 год- 35 971,5 тыс. руб. на 2028 год-  54 455,4 </a:t>
            </a:r>
            <a:r>
              <a:rPr lang="ru-RU" dirty="0" err="1"/>
              <a:t>тыс.руб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 fontScale="90000"/>
          </a:bodyPr>
          <a:lstStyle/>
          <a:p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br>
              <a:rPr lang="ru-RU" sz="2800" dirty="0" smtClean="0"/>
            </a:br>
            <a:r>
              <a:rPr lang="ru-RU" sz="3100" b="1" dirty="0" smtClean="0">
                <a:solidFill>
                  <a:srgbClr val="000099"/>
                </a:solidFill>
              </a:rPr>
              <a:t> НАЦИОНАЛЬНАЯ ЭКОНОМИКА</a:t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бюджетные ассигнования </a:t>
            </a:r>
            <a:b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 в сумме 38 761,3  тыс.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на  2026 год -39 015,4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2027 год - 39 258,4 тыс. руб.                                  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 smtClean="0"/>
            </a:b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-108520" y="1700808"/>
          <a:ext cx="914501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005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33CC"/>
                </a:solidFill>
              </a:rPr>
              <a:t>ОБРАЗОВАНИЕ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780730" y="1652084"/>
          <a:ext cx="5255766" cy="501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504" y="1652084"/>
            <a:ext cx="3600400" cy="520591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За </a:t>
            </a:r>
            <a:r>
              <a:rPr lang="ru-RU" dirty="0"/>
              <a:t>счет собственных средств бюджета Бахчисарайского района расходы планируются сумме  </a:t>
            </a:r>
            <a:r>
              <a:rPr lang="ru-RU" b="1" dirty="0" smtClean="0"/>
              <a:t>626 043,4 </a:t>
            </a:r>
            <a:r>
              <a:rPr lang="ru-RU" b="1" dirty="0" err="1" smtClean="0"/>
              <a:t>тыс.руб</a:t>
            </a:r>
            <a:r>
              <a:rPr lang="ru-RU" b="1" dirty="0"/>
              <a:t>.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Расходы </a:t>
            </a:r>
            <a:r>
              <a:rPr lang="ru-RU" dirty="0"/>
              <a:t>на оплату труда с начислениями  </a:t>
            </a:r>
            <a:r>
              <a:rPr lang="ru-RU" dirty="0" smtClean="0"/>
              <a:t>составляют</a:t>
            </a:r>
            <a:r>
              <a:rPr lang="ru-RU" dirty="0"/>
              <a:t> </a:t>
            </a:r>
            <a:r>
              <a:rPr lang="ru-RU" b="1" dirty="0" smtClean="0"/>
              <a:t>84</a:t>
            </a:r>
            <a:r>
              <a:rPr lang="ru-RU" b="1" dirty="0"/>
              <a:t> </a:t>
            </a:r>
            <a:r>
              <a:rPr lang="ru-RU" b="1" dirty="0" smtClean="0"/>
              <a:t>524,9 </a:t>
            </a:r>
            <a:r>
              <a:rPr lang="ru-RU" b="1" dirty="0"/>
              <a:t>тыс. руб</a:t>
            </a:r>
            <a:r>
              <a:rPr lang="ru-RU" b="1" dirty="0" smtClean="0"/>
              <a:t>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Оплата </a:t>
            </a:r>
            <a:r>
              <a:rPr lang="ru-RU" dirty="0"/>
              <a:t>энергоносителей обеспечена в полном объёме и составляет </a:t>
            </a:r>
            <a:endParaRPr lang="ru-RU" dirty="0" smtClean="0"/>
          </a:p>
          <a:p>
            <a:r>
              <a:rPr lang="ru-RU" b="1" dirty="0" smtClean="0"/>
              <a:t>132</a:t>
            </a:r>
            <a:r>
              <a:rPr lang="ru-RU" b="1" dirty="0"/>
              <a:t> </a:t>
            </a:r>
            <a:r>
              <a:rPr lang="ru-RU" b="1" dirty="0" smtClean="0"/>
              <a:t>136,9 </a:t>
            </a:r>
            <a:r>
              <a:rPr lang="ru-RU" b="1" dirty="0"/>
              <a:t>тыс. руб. 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Расходы </a:t>
            </a:r>
            <a:r>
              <a:rPr lang="ru-RU" dirty="0"/>
              <a:t>на питание льготных категорий детей составляют  </a:t>
            </a:r>
            <a:r>
              <a:rPr lang="ru-RU" b="1" dirty="0" smtClean="0"/>
              <a:t>110</a:t>
            </a:r>
            <a:r>
              <a:rPr lang="ru-RU" b="1" dirty="0"/>
              <a:t> </a:t>
            </a:r>
            <a:r>
              <a:rPr lang="ru-RU" b="1" dirty="0" smtClean="0"/>
              <a:t>982,5 </a:t>
            </a:r>
            <a:r>
              <a:rPr lang="ru-RU" b="1" dirty="0"/>
              <a:t>тыс. руб. </a:t>
            </a:r>
            <a:endParaRPr lang="ru-RU" dirty="0"/>
          </a:p>
          <a:p>
            <a:r>
              <a:rPr lang="ru-RU" b="1" dirty="0"/>
              <a:t>           </a:t>
            </a:r>
            <a:r>
              <a:rPr lang="ru-RU" b="1" dirty="0" smtClean="0"/>
              <a:t>  </a:t>
            </a:r>
            <a:r>
              <a:rPr lang="ru-RU" b="1" dirty="0"/>
              <a:t>Дошкольные - </a:t>
            </a:r>
            <a:r>
              <a:rPr lang="ru-RU" b="1" dirty="0" smtClean="0"/>
              <a:t>236    </a:t>
            </a:r>
            <a:endParaRPr lang="ru-RU" dirty="0"/>
          </a:p>
          <a:p>
            <a:r>
              <a:rPr lang="ru-RU" b="1" dirty="0"/>
              <a:t>              Учащиеся 1-4 классы-  </a:t>
            </a:r>
            <a:r>
              <a:rPr lang="ru-RU" b="1" dirty="0" smtClean="0"/>
              <a:t>2017 </a:t>
            </a:r>
            <a:r>
              <a:rPr lang="ru-RU" b="1" dirty="0"/>
              <a:t>чел.</a:t>
            </a:r>
            <a:endParaRPr lang="ru-RU" dirty="0"/>
          </a:p>
          <a:p>
            <a:r>
              <a:rPr lang="ru-RU" b="1" dirty="0"/>
              <a:t>                                  5-11 классы </a:t>
            </a:r>
            <a:r>
              <a:rPr lang="ru-RU" b="1" dirty="0" smtClean="0"/>
              <a:t>2771 </a:t>
            </a:r>
            <a:r>
              <a:rPr lang="ru-RU" b="1" dirty="0"/>
              <a:t>чел.  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Расходы </a:t>
            </a:r>
            <a:r>
              <a:rPr lang="ru-RU" dirty="0"/>
              <a:t>на организацию летнего оздоровления составляют </a:t>
            </a:r>
            <a:r>
              <a:rPr lang="ru-RU" dirty="0" smtClean="0"/>
              <a:t> </a:t>
            </a:r>
            <a:r>
              <a:rPr lang="ru-RU" b="1" dirty="0" smtClean="0"/>
              <a:t>13 054,3 </a:t>
            </a:r>
            <a:r>
              <a:rPr lang="ru-RU" b="1" dirty="0"/>
              <a:t>тыс. руб</a:t>
            </a:r>
            <a:r>
              <a:rPr lang="ru-RU" dirty="0"/>
              <a:t>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99956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 данному разделу запланированы </a:t>
            </a:r>
            <a:r>
              <a:rPr lang="ru-RU" i="1" dirty="0"/>
              <a:t>бюджетные</a:t>
            </a:r>
            <a:r>
              <a:rPr lang="ru-RU" dirty="0"/>
              <a:t> ассигнования на </a:t>
            </a:r>
            <a:r>
              <a:rPr lang="ru-RU" dirty="0" smtClean="0"/>
              <a:t>202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dirty="0"/>
              <a:t>год                   в сумме  2 </a:t>
            </a:r>
            <a:r>
              <a:rPr lang="en-US" dirty="0" smtClean="0"/>
              <a:t>60</a:t>
            </a:r>
            <a:r>
              <a:rPr lang="ru-RU" dirty="0" smtClean="0"/>
              <a:t>1 </a:t>
            </a:r>
            <a:r>
              <a:rPr lang="en-US" dirty="0" smtClean="0"/>
              <a:t>922,7</a:t>
            </a:r>
            <a:r>
              <a:rPr lang="ru-RU" dirty="0" smtClean="0"/>
              <a:t> </a:t>
            </a:r>
            <a:r>
              <a:rPr lang="ru-RU" dirty="0"/>
              <a:t>тыс. руб.,  на  </a:t>
            </a:r>
            <a:r>
              <a:rPr lang="ru-RU" dirty="0" smtClean="0"/>
              <a:t>202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год - 2 </a:t>
            </a:r>
            <a:r>
              <a:rPr lang="en-US" dirty="0" smtClean="0"/>
              <a:t>63</a:t>
            </a:r>
            <a:r>
              <a:rPr lang="ru-RU" dirty="0" smtClean="0"/>
              <a:t>1 </a:t>
            </a:r>
            <a:r>
              <a:rPr lang="en-US" dirty="0" smtClean="0"/>
              <a:t>760,7</a:t>
            </a:r>
            <a:r>
              <a:rPr lang="ru-RU" dirty="0" smtClean="0"/>
              <a:t> </a:t>
            </a:r>
            <a:r>
              <a:rPr lang="ru-RU" dirty="0"/>
              <a:t>тыс. руб.,    </a:t>
            </a:r>
            <a:endParaRPr lang="ru-RU" dirty="0" smtClean="0"/>
          </a:p>
          <a:p>
            <a:pPr algn="ctr"/>
            <a:r>
              <a:rPr lang="ru-RU" dirty="0" smtClean="0"/>
              <a:t>                   202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год  – 2 </a:t>
            </a:r>
            <a:r>
              <a:rPr lang="en-US" dirty="0" smtClean="0"/>
              <a:t>645</a:t>
            </a:r>
            <a:r>
              <a:rPr lang="ru-RU" dirty="0" smtClean="0"/>
              <a:t> </a:t>
            </a:r>
            <a:r>
              <a:rPr lang="en-US" dirty="0" smtClean="0"/>
              <a:t>339,9</a:t>
            </a:r>
            <a:r>
              <a:rPr lang="ru-RU" dirty="0" smtClean="0"/>
              <a:t>  </a:t>
            </a:r>
            <a:r>
              <a:rPr lang="ru-RU" dirty="0"/>
              <a:t>тыс. руб.  </a:t>
            </a:r>
            <a:br>
              <a:rPr lang="ru-RU" dirty="0"/>
            </a:br>
            <a:r>
              <a:rPr lang="ru-RU" dirty="0"/>
              <a:t>Удельный вес в общей сумме расходов составляет </a:t>
            </a:r>
            <a:r>
              <a:rPr lang="ru-RU" dirty="0" smtClean="0"/>
              <a:t>7</a:t>
            </a:r>
            <a:r>
              <a:rPr lang="en-US" dirty="0" smtClean="0"/>
              <a:t>2</a:t>
            </a:r>
            <a:r>
              <a:rPr lang="ru-RU" dirty="0" smtClean="0"/>
              <a:t>,</a:t>
            </a:r>
            <a:r>
              <a:rPr lang="en-US" dirty="0" smtClean="0"/>
              <a:t>6</a:t>
            </a:r>
            <a:r>
              <a:rPr lang="ru-RU" dirty="0" smtClean="0"/>
              <a:t>%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260648"/>
            <a:ext cx="9036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Федерального бюджета и бюджета Республики Крым по отрасли образование выделены субвенции и субсидии </a:t>
            </a:r>
            <a:r>
              <a:rPr lang="ru-RU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сумме  </a:t>
            </a:r>
            <a:r>
              <a:rPr lang="ru-RU" sz="28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  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601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922,7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тыс. руб. на 202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год                       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631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760,7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на 202</a:t>
            </a:r>
            <a:r>
              <a:rPr lang="en-US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год   1 783 296,5 </a:t>
            </a:r>
            <a:r>
              <a:rPr lang="ru-RU" sz="2800" b="1" i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800" b="1" i="1" dirty="0" smtClean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92CDD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11373</Words>
  <Application>WPS Presentation</Application>
  <PresentationFormat>Экран (4:3)</PresentationFormat>
  <Paragraphs>480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Times New Roman</vt:lpstr>
      <vt:lpstr>Calibri</vt:lpstr>
      <vt:lpstr>Calibri</vt:lpstr>
      <vt:lpstr>Microsoft YaHei</vt:lpstr>
      <vt:lpstr>Arial Unicode MS</vt:lpstr>
      <vt:lpstr>Тема Office</vt:lpstr>
      <vt:lpstr>    БЮДЖЕТ МУНИЦИПАЛЬНОГО ОБРАЗОВАНИЯ БАХЧИСАРАЙСКИЙ РАЙОН РЕСПУБЛИКИ  КРЫМ   на  2026 год и плановый период 2027-2028 годов </vt:lpstr>
      <vt:lpstr>ОСНОВНЫЕ ХАРАКТЕРИСТИКИ БЮДЖЕТА </vt:lpstr>
      <vt:lpstr>  НАЛОГОВЫЕ И НЕНАЛОГОВЫЕ ДОХОДЫ  </vt:lpstr>
      <vt:lpstr>БЕЗВОЗМЕЗДНЫЕ ПОСТУПЛЕНИЯ 2025 год  –  2 155 675,3 тыс.руб. 2026 год - 2 115 903,0 тыс.руб.  2027 год – 2 151 102,5 тыс.руб.                            </vt:lpstr>
      <vt:lpstr>Общегосударственные вопросы                                                           </vt:lpstr>
      <vt:lpstr>PowerPoint 演示文稿</vt:lpstr>
      <vt:lpstr>     НАЦИОНАЛЬНАЯ ЭКОНОМИКА По данному разделу запланированы бюджетные ассигнования  на 2025 год  в сумме 38 761,3  тыс. руб,  на  2026 год -39 015,4 тыс.руб.  на 2027 год - 39 258,4 тыс. руб.                                        </vt:lpstr>
      <vt:lpstr>ОБРАЗОВАНИЕ</vt:lpstr>
      <vt:lpstr>                   </vt:lpstr>
      <vt:lpstr>Культура и кинематография  По данному разделу запланированы бюджетные ассигнования  на 2026  год             в сумме 184 682,2 тыс. рублей, и на плановый период 2027-2028 годов:                         163 142,6 тыс. руб. и  168 534,1 тыс. руб </vt:lpstr>
      <vt:lpstr>СОЦИАЛЬНАЯ ПОЛИТИКА </vt:lpstr>
      <vt:lpstr>Социальная политика </vt:lpstr>
      <vt:lpstr>Физкультура и спорт </vt:lpstr>
      <vt:lpstr>Прочие расходы </vt:lpstr>
      <vt:lpstr>Распределение  расходов бюджета                   на реализацию муниципальных программ</vt:lpstr>
      <vt:lpstr>      Спасибо за внимание  Информацию о бюджете можно получить на официальном сайте Бахчисарайского района  по адресу : https://bahch.rk.gov.ru/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Elena-215</dc:creator>
  <cp:lastModifiedBy>До</cp:lastModifiedBy>
  <cp:revision>1361</cp:revision>
  <cp:lastPrinted>2025-11-21T11:48:00Z</cp:lastPrinted>
  <dcterms:created xsi:type="dcterms:W3CDTF">2015-10-29T05:11:00Z</dcterms:created>
  <dcterms:modified xsi:type="dcterms:W3CDTF">2025-11-25T06:18:22Z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695AEE99F8374D82A73393C897E73FD8_13</vt:lpwstr>
  </property>
  <property fmtid="{D5CDD505-2E9C-101B-9397-08002B2CF9AE}" pid="3" name="KSOProductBuildVer">
    <vt:lpwstr>1049-12.2.0.23155</vt:lpwstr>
  </property>
</Properties>
</file>